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20" d="100"/>
          <a:sy n="20" d="100"/>
        </p:scale>
        <p:origin x="27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tiff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35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69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60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9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39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8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75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3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83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1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9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5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133539" y="4465196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Tall Trees Grow Best! …Right?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069869" y="789619"/>
            <a:ext cx="21462735" cy="267765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dirty="0" smtClean="0">
                <a:solidFill>
                  <a:schemeClr val="accent1">
                    <a:lumMod val="50000"/>
                  </a:schemeClr>
                </a:solidFill>
              </a:rPr>
              <a:t>Tree Growth and Mortality</a:t>
            </a:r>
            <a:endParaRPr lang="en-US" sz="96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</a:rPr>
              <a:t>A Temperate Deciduous Forest in </a:t>
            </a:r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</a:rPr>
              <a:t>an Era of Global Change</a:t>
            </a:r>
            <a:endParaRPr lang="en-US" sz="72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23444" y="4527617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When Attackers Come to Play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3635" y="4375355"/>
            <a:ext cx="10378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The Forest at SCBI</a:t>
            </a:r>
            <a:endParaRPr lang="en-US" sz="6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6" t="6866" r="8874" b="6969"/>
          <a:stretch/>
        </p:blipFill>
        <p:spPr>
          <a:xfrm>
            <a:off x="9830884" y="4883186"/>
            <a:ext cx="4031544" cy="52629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884" y="10970745"/>
            <a:ext cx="4193798" cy="58472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769609" y="16467893"/>
            <a:ext cx="881636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 smtClean="0">
                <a:solidFill>
                  <a:schemeClr val="accent1">
                    <a:lumMod val="50000"/>
                  </a:schemeClr>
                </a:solidFill>
              </a:rPr>
              <a:t>ForestGEO</a:t>
            </a:r>
            <a:endParaRPr lang="en-US" sz="48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4000" dirty="0" smtClean="0"/>
              <a:t>Global Earth Observatory</a:t>
            </a:r>
          </a:p>
          <a:p>
            <a:pPr marL="742950" lvl="1" indent="-285750">
              <a:buFontTx/>
              <a:buChar char="-"/>
            </a:pPr>
            <a:r>
              <a:rPr lang="en-US" sz="4000" dirty="0"/>
              <a:t>67 forest research sites around the world</a:t>
            </a:r>
          </a:p>
          <a:p>
            <a:pPr marL="742950" lvl="1" indent="-285750">
              <a:buFontTx/>
              <a:buChar char="-"/>
            </a:pPr>
            <a:r>
              <a:rPr lang="en-US" sz="4000" dirty="0"/>
              <a:t>Standardized survey protocol</a:t>
            </a:r>
          </a:p>
          <a:p>
            <a:pPr marL="742950" lvl="1" indent="-285750">
              <a:buFontTx/>
              <a:buChar char="-"/>
            </a:pPr>
            <a:r>
              <a:rPr lang="en-US" sz="4000" dirty="0"/>
              <a:t>Monitored continuously as early as </a:t>
            </a:r>
            <a:r>
              <a:rPr lang="en-US" sz="4000" dirty="0" smtClean="0"/>
              <a:t>1981</a:t>
            </a:r>
            <a:endParaRPr lang="en-US" sz="4000" dirty="0" smtClean="0"/>
          </a:p>
          <a:p>
            <a:pPr marL="285750" indent="-285750">
              <a:buFontTx/>
              <a:buChar char="-"/>
            </a:pPr>
            <a:r>
              <a:rPr lang="en-US" sz="4000" dirty="0" smtClean="0"/>
              <a:t>Started in 2008 at SCBI</a:t>
            </a: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640 x 400m, 25.6 ha</a:t>
            </a:r>
            <a:endParaRPr lang="en-US" sz="40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5720" y="26688747"/>
            <a:ext cx="6598831" cy="439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719" y="26675457"/>
            <a:ext cx="6497775" cy="44056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78" y="26681235"/>
            <a:ext cx="6459127" cy="4399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4365" y="26688747"/>
            <a:ext cx="6598832" cy="43981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TextBox 14"/>
          <p:cNvSpPr txBox="1"/>
          <p:nvPr/>
        </p:nvSpPr>
        <p:spPr>
          <a:xfrm>
            <a:off x="7922917" y="3467275"/>
            <a:ext cx="315708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 smtClean="0"/>
              <a:t>Contributors: Ian McGregor, Kristina Anderson-Teixeira, Ryan Helcoski, Norm Bourg, William McShea, Erika Gonzalez, Valentine Herrmann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sp>
        <p:nvSpPr>
          <p:cNvPr id="16" name="TextBox 15"/>
          <p:cNvSpPr txBox="1"/>
          <p:nvPr/>
        </p:nvSpPr>
        <p:spPr>
          <a:xfrm>
            <a:off x="788058" y="5393833"/>
            <a:ext cx="9378286" cy="1067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>
                    <a:lumMod val="50000"/>
                  </a:schemeClr>
                </a:solidFill>
              </a:rPr>
              <a:t>Why Forests?</a:t>
            </a: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They support biodiversity</a:t>
            </a:r>
          </a:p>
          <a:p>
            <a:pPr marL="1200150" lvl="2" indent="-285750">
              <a:buFontTx/>
              <a:buChar char="-"/>
            </a:pPr>
            <a:r>
              <a:rPr lang="en-US" sz="4000" dirty="0"/>
              <a:t>Sustain half of all known species</a:t>
            </a:r>
          </a:p>
          <a:p>
            <a:pPr marL="1200150" lvl="2" indent="-285750">
              <a:buFontTx/>
              <a:buChar char="-"/>
            </a:pPr>
            <a:r>
              <a:rPr lang="en-US" sz="4000" dirty="0"/>
              <a:t>Ecosystem </a:t>
            </a:r>
            <a:r>
              <a:rPr lang="en-US" sz="4000" dirty="0" smtClean="0"/>
              <a:t>services</a:t>
            </a: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They regulate climate</a:t>
            </a:r>
          </a:p>
          <a:p>
            <a:pPr marL="1200150" lvl="2" indent="-285750">
              <a:buFontTx/>
              <a:buChar char="-"/>
            </a:pPr>
            <a:r>
              <a:rPr lang="en-US" sz="4000" dirty="0"/>
              <a:t>Contain 45% of carbon in the terrestrial </a:t>
            </a:r>
            <a:r>
              <a:rPr lang="en-US" sz="4000" dirty="0" smtClean="0"/>
              <a:t>biosphere</a:t>
            </a:r>
          </a:p>
          <a:p>
            <a:pPr marL="742950" lvl="1" indent="-285750">
              <a:buFontTx/>
              <a:buChar char="-"/>
            </a:pPr>
            <a:r>
              <a:rPr lang="en-US" sz="4000" dirty="0" smtClean="0"/>
              <a:t>They are threatened</a:t>
            </a:r>
          </a:p>
          <a:p>
            <a:pPr marL="1200150" lvl="2" indent="-285750">
              <a:buFontTx/>
              <a:buChar char="-"/>
            </a:pPr>
            <a:r>
              <a:rPr lang="en-US" sz="4000" dirty="0" smtClean="0"/>
              <a:t>Global</a:t>
            </a:r>
            <a:r>
              <a:rPr lang="en-US" sz="4000" dirty="0"/>
              <a:t> </a:t>
            </a:r>
            <a:r>
              <a:rPr lang="en-US" sz="4000" dirty="0" smtClean="0"/>
              <a:t>change pressures </a:t>
            </a:r>
            <a:endParaRPr lang="en-US" sz="4000" dirty="0"/>
          </a:p>
          <a:p>
            <a:pPr lvl="2"/>
            <a:r>
              <a:rPr lang="en-US" sz="4000" dirty="0" smtClean="0"/>
              <a:t>(including </a:t>
            </a:r>
            <a:r>
              <a:rPr lang="en-US" sz="4000" dirty="0"/>
              <a:t>climate change, </a:t>
            </a:r>
            <a:r>
              <a:rPr lang="en-US" sz="4000" dirty="0" smtClean="0"/>
              <a:t>pollution, agricultural </a:t>
            </a:r>
            <a:r>
              <a:rPr lang="en-US" sz="4000" dirty="0"/>
              <a:t>expansion, logging, </a:t>
            </a:r>
            <a:r>
              <a:rPr lang="en-US" sz="4000" dirty="0" smtClean="0"/>
              <a:t>non-timber </a:t>
            </a:r>
            <a:r>
              <a:rPr lang="en-US" sz="4000" dirty="0"/>
              <a:t>forest </a:t>
            </a:r>
            <a:r>
              <a:rPr lang="en-US" sz="4000" dirty="0" smtClean="0"/>
              <a:t>product </a:t>
            </a:r>
            <a:r>
              <a:rPr lang="en-US" sz="4000" dirty="0"/>
              <a:t>extraction, hunting, and the spread of invasive </a:t>
            </a:r>
            <a:r>
              <a:rPr lang="en-US" sz="4000" dirty="0" smtClean="0"/>
              <a:t>species) threaten</a:t>
            </a:r>
            <a:r>
              <a:rPr lang="en-US" sz="4000" dirty="0"/>
              <a:t> </a:t>
            </a:r>
            <a:r>
              <a:rPr lang="en-US" sz="4000" dirty="0" smtClean="0"/>
              <a:t>biodiversity</a:t>
            </a:r>
            <a:r>
              <a:rPr lang="en-US" sz="4000" dirty="0"/>
              <a:t>, </a:t>
            </a:r>
            <a:r>
              <a:rPr lang="en-US" sz="4000" dirty="0" smtClean="0"/>
              <a:t>alter </a:t>
            </a:r>
            <a:r>
              <a:rPr lang="en-US" sz="4000" dirty="0"/>
              <a:t>community composition, </a:t>
            </a:r>
            <a:r>
              <a:rPr lang="en-US" sz="4000" dirty="0" smtClean="0"/>
              <a:t>and drive </a:t>
            </a:r>
            <a:r>
              <a:rPr lang="en-US" sz="4000" dirty="0"/>
              <a:t>feedbacks to climate change</a:t>
            </a:r>
          </a:p>
          <a:p>
            <a:pPr marL="1200150" lvl="2" indent="-285750">
              <a:buFontTx/>
              <a:buChar char="-"/>
            </a:pPr>
            <a:endParaRPr lang="en-US" sz="4000" dirty="0" smtClean="0"/>
          </a:p>
        </p:txBody>
      </p:sp>
      <p:pic>
        <p:nvPicPr>
          <p:cNvPr id="1026" name="Picture 2" descr="Image result for scbi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2589" y="567468"/>
            <a:ext cx="4930608" cy="244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forestgeo 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09" y="567468"/>
            <a:ext cx="2560152" cy="244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221227" y="31081116"/>
            <a:ext cx="1591231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>
                    <a:lumMod val="50000"/>
                  </a:schemeClr>
                </a:solidFill>
              </a:rPr>
              <a:t>Sources</a:t>
            </a:r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</a:rPr>
              <a:t>: (will be size 14 font later)</a:t>
            </a:r>
          </a:p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Some writing here indicating the vast amount of knowledge we’re using.</a:t>
            </a:r>
          </a:p>
          <a:p>
            <a:pPr marL="285750" indent="-285750">
              <a:buFontTx/>
              <a:buChar char="-"/>
            </a:pP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Gonzalez-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</a:rPr>
              <a:t>Akre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</a:rPr>
              <a:t> et al 2016</a:t>
            </a:r>
          </a:p>
          <a:p>
            <a:pPr marL="285750" indent="-285750">
              <a:buFontTx/>
              <a:buChar char="-"/>
            </a:pPr>
            <a:r>
              <a:rPr 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823444" y="5741239"/>
            <a:ext cx="591953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Pests and Pathogens causing mortality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Ryan’s poster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Mortality survey data?</a:t>
            </a:r>
          </a:p>
          <a:p>
            <a:pPr marL="571500" indent="-571500">
              <a:buFontTx/>
              <a:buChar char="-"/>
            </a:pPr>
            <a:r>
              <a:rPr lang="en-US" sz="4400" dirty="0" smtClean="0"/>
              <a:t>Graphs from </a:t>
            </a:r>
            <a:r>
              <a:rPr lang="en-US" sz="4400" dirty="0" err="1" smtClean="0"/>
              <a:t>ForestGEO</a:t>
            </a:r>
            <a:r>
              <a:rPr lang="en-US" sz="4400" dirty="0" smtClean="0"/>
              <a:t> census?</a:t>
            </a:r>
          </a:p>
          <a:p>
            <a:endParaRPr lang="en-US" sz="44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15123987" y="5767329"/>
            <a:ext cx="971444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tx2">
                    <a:lumMod val="75000"/>
                  </a:schemeClr>
                </a:solidFill>
              </a:rPr>
              <a:t>How does climatic variation affect tree growth?</a:t>
            </a:r>
          </a:p>
          <a:p>
            <a:pPr marL="571500" indent="-571500">
              <a:buFontTx/>
              <a:buChar char="-"/>
            </a:pPr>
            <a:r>
              <a:rPr lang="en-US" sz="4000" dirty="0" smtClean="0"/>
              <a:t>Trends for different climate variables dependent on timescale</a:t>
            </a:r>
          </a:p>
          <a:p>
            <a:pPr marL="1028700" lvl="1" indent="-571500">
              <a:buFontTx/>
              <a:buChar char="-"/>
            </a:pPr>
            <a:r>
              <a:rPr lang="en-US" sz="4000" dirty="0" smtClean="0"/>
              <a:t>Most influential climate variables tend to be </a:t>
            </a:r>
          </a:p>
          <a:p>
            <a:pPr marL="1657350" lvl="2" indent="-742950">
              <a:buAutoNum type="arabicPeriod"/>
            </a:pPr>
            <a:r>
              <a:rPr lang="en-US" sz="4000" dirty="0" smtClean="0"/>
              <a:t>potential evapotranspiration (PET)</a:t>
            </a:r>
          </a:p>
          <a:p>
            <a:pPr marL="1657350" lvl="2" indent="-742950">
              <a:buAutoNum type="arabicPeriod"/>
            </a:pPr>
            <a:r>
              <a:rPr lang="en-US" sz="4000" dirty="0" smtClean="0"/>
              <a:t>wet day frequency (WET)</a:t>
            </a:r>
          </a:p>
          <a:p>
            <a:pPr marL="1657350" lvl="2" indent="-742950">
              <a:buAutoNum type="arabicPeriod"/>
            </a:pPr>
            <a:r>
              <a:rPr lang="en-US" sz="4000" dirty="0" smtClean="0"/>
              <a:t>PET minus precipitation (PRE)</a:t>
            </a:r>
            <a:endParaRPr lang="en-US" sz="40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83418" y="17461971"/>
            <a:ext cx="3670677" cy="28568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83418" y="21677664"/>
            <a:ext cx="3670676" cy="28568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 descr="Image result for forestgeo map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719" y="21438892"/>
            <a:ext cx="7777070" cy="388853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482480" y="25320443"/>
            <a:ext cx="563302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https://</a:t>
            </a:r>
            <a:r>
              <a:rPr lang="en-US" sz="800" dirty="0"/>
              <a:t>www.eurekalert.org/multimedia/pub/80009.php</a:t>
            </a:r>
            <a:endParaRPr lang="en-US" sz="1050" dirty="0"/>
          </a:p>
        </p:txBody>
      </p:sp>
      <p:pic>
        <p:nvPicPr>
          <p:cNvPr id="25" name="Picture 24"/>
          <p:cNvPicPr/>
          <p:nvPr/>
        </p:nvPicPr>
        <p:blipFill>
          <a:blip r:embed="rId13"/>
          <a:stretch>
            <a:fillRect/>
          </a:stretch>
        </p:blipFill>
        <p:spPr>
          <a:xfrm>
            <a:off x="25235761" y="6068765"/>
            <a:ext cx="5613400" cy="63373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6" name="Straight Connector 25"/>
          <p:cNvCxnSpPr/>
          <p:nvPr/>
        </p:nvCxnSpPr>
        <p:spPr>
          <a:xfrm flipV="1">
            <a:off x="0" y="4225191"/>
            <a:ext cx="43891200" cy="1129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4534147" y="4338168"/>
            <a:ext cx="192506" cy="218425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Connector 1023"/>
          <p:cNvCxnSpPr/>
          <p:nvPr/>
        </p:nvCxnSpPr>
        <p:spPr>
          <a:xfrm>
            <a:off x="31124551" y="4281679"/>
            <a:ext cx="0" cy="21899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478371" y="13166268"/>
            <a:ext cx="1447629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tx2">
                    <a:lumMod val="75000"/>
                  </a:schemeClr>
                </a:solidFill>
              </a:rPr>
              <a:t>Which trees are most climate-sensitive?</a:t>
            </a:r>
          </a:p>
          <a:p>
            <a:pPr marL="571500" indent="-571500">
              <a:buFontTx/>
              <a:buChar char="-"/>
            </a:pPr>
            <a:r>
              <a:rPr lang="en-US" sz="4000" dirty="0" smtClean="0"/>
              <a:t>It is dependent, it seems, on canopy position</a:t>
            </a:r>
          </a:p>
          <a:p>
            <a:pPr marL="1028700" lvl="1" indent="-571500">
              <a:buFontTx/>
              <a:buChar char="-"/>
            </a:pPr>
            <a:r>
              <a:rPr lang="en-US" sz="4000" dirty="0" smtClean="0"/>
              <a:t>Canopy trees are more affected by drought than sub-canopy</a:t>
            </a:r>
          </a:p>
          <a:p>
            <a:pPr marL="1485900" lvl="2" indent="-571500">
              <a:buFontTx/>
              <a:buChar char="-"/>
            </a:pPr>
            <a:r>
              <a:rPr lang="en-US" sz="4000" dirty="0" smtClean="0"/>
              <a:t>Increased mortality, stress, and invasive pests</a:t>
            </a:r>
          </a:p>
          <a:p>
            <a:pPr marL="1028700" lvl="1" indent="-571500">
              <a:buFontTx/>
              <a:buChar char="-"/>
            </a:pPr>
            <a:r>
              <a:rPr lang="en-US" sz="4000" dirty="0" smtClean="0"/>
              <a:t>Analyses on local trees in the SCBI plot confirm this </a:t>
            </a:r>
          </a:p>
          <a:p>
            <a:pPr marL="1485900" lvl="2" indent="-571500">
              <a:buFontTx/>
              <a:buChar char="-"/>
            </a:pPr>
            <a:r>
              <a:rPr lang="en-US" sz="4000" dirty="0" smtClean="0"/>
              <a:t>Comparing resistance index values (</a:t>
            </a:r>
            <a:r>
              <a:rPr lang="en-US" sz="4000" i="1" dirty="0" smtClean="0"/>
              <a:t>preliminary results</a:t>
            </a:r>
            <a:r>
              <a:rPr lang="en-US" sz="4000" dirty="0" smtClean="0"/>
              <a:t>)</a:t>
            </a:r>
          </a:p>
        </p:txBody>
      </p:sp>
      <p:pic>
        <p:nvPicPr>
          <p:cNvPr id="1027" name="Picture 102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453443" y="18172154"/>
            <a:ext cx="6514270" cy="58621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32" name="Up-Down Arrow 1031"/>
          <p:cNvSpPr/>
          <p:nvPr/>
        </p:nvSpPr>
        <p:spPr>
          <a:xfrm>
            <a:off x="16839667" y="20318826"/>
            <a:ext cx="526420" cy="135883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ight Arrow 1032"/>
          <p:cNvSpPr/>
          <p:nvPr/>
        </p:nvSpPr>
        <p:spPr>
          <a:xfrm>
            <a:off x="19831642" y="19818056"/>
            <a:ext cx="2668534" cy="23836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8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</TotalTime>
  <Words>292</Words>
  <Application>Microsoft Office PowerPoint</Application>
  <PresentationFormat>Custom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Smithsonian Institution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McGregor, Ian</dc:creator>
  <cp:lastModifiedBy>McGregor, Ian</cp:lastModifiedBy>
  <cp:revision>27</cp:revision>
  <dcterms:created xsi:type="dcterms:W3CDTF">2019-03-08T20:59:57Z</dcterms:created>
  <dcterms:modified xsi:type="dcterms:W3CDTF">2019-03-27T20:58:24Z</dcterms:modified>
</cp:coreProperties>
</file>

<file path=docProps/thumbnail.jpeg>
</file>